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60" r:id="rId4"/>
    <p:sldId id="257" r:id="rId5"/>
    <p:sldId id="258" r:id="rId6"/>
    <p:sldId id="259"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88C7C-E259-AE8C-CA4F-9CDA995A3F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DBA1067-723A-AEDB-8487-42FFA0A705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F6229A3-E5CD-8EC8-EE51-F0DD6A4D84D4}"/>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5" name="Footer Placeholder 4">
            <a:extLst>
              <a:ext uri="{FF2B5EF4-FFF2-40B4-BE49-F238E27FC236}">
                <a16:creationId xmlns:a16="http://schemas.microsoft.com/office/drawing/2014/main" id="{8CBDDDB3-B19D-6870-3D3C-A9FAE41A6C5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F17B0F8-FCB7-D164-8CF8-A3A9703AC3B1}"/>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2058070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B2AE8-CBB1-CE9E-DACA-57E4DDD6F2F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20C64F7-82EE-4B7D-DDB0-B448272448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EB8392D-C6E5-3DF0-2AA8-814BE30C1005}"/>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5" name="Footer Placeholder 4">
            <a:extLst>
              <a:ext uri="{FF2B5EF4-FFF2-40B4-BE49-F238E27FC236}">
                <a16:creationId xmlns:a16="http://schemas.microsoft.com/office/drawing/2014/main" id="{58AB4407-1CC8-70F1-F7A9-6BE5662BAF5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E720B59-DE67-CA30-2BCA-CE7B3B90CCD7}"/>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2209476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06262-2288-3195-59CC-4D123AC290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97E5B73-FBA0-E888-44B6-6262AD967C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21F46D-5057-2DE0-5090-1AE4A80F9DE8}"/>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5" name="Footer Placeholder 4">
            <a:extLst>
              <a:ext uri="{FF2B5EF4-FFF2-40B4-BE49-F238E27FC236}">
                <a16:creationId xmlns:a16="http://schemas.microsoft.com/office/drawing/2014/main" id="{2E52F39E-2377-4268-3AF8-49C7A513C93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45B3D9E-D1D3-1C7D-D232-343C41E3D747}"/>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273042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03F21-E531-D9B9-690C-128B1AE789E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72473D1-C3D6-1624-A76D-1F68F78CE5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2F05320-9F53-4364-12AE-6ED7D2C242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6D2AA8D-57D9-9AB1-127E-441442156BC1}"/>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6" name="Footer Placeholder 5">
            <a:extLst>
              <a:ext uri="{FF2B5EF4-FFF2-40B4-BE49-F238E27FC236}">
                <a16:creationId xmlns:a16="http://schemas.microsoft.com/office/drawing/2014/main" id="{696BEC6D-E591-3973-6F0E-3F8BEBAC7A8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9FFB3DD-5B44-F3B7-2EB3-E19B0D52FAD3}"/>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862429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3E86E-CF01-7622-D808-5F086E1E82B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1EC3254-85A8-DC66-D125-BC7DF8AEC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0C8225-2E3B-8D5A-9AB0-FD29AA3B83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8E3F5DB-3010-EE64-D16F-97AA089A74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62A6E8-38A5-CD8C-11CD-2BA3E01E42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81EC982-E7B6-6B29-1482-A3A31E8D869E}"/>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8" name="Footer Placeholder 7">
            <a:extLst>
              <a:ext uri="{FF2B5EF4-FFF2-40B4-BE49-F238E27FC236}">
                <a16:creationId xmlns:a16="http://schemas.microsoft.com/office/drawing/2014/main" id="{BB71DF6D-A648-41F4-EF3E-2ADC7AF2E74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13C89A3-204D-728C-9C74-FE2064187B7B}"/>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854431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BE4F-2461-E27E-02E0-4151F591662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5039AC2-E90D-2E76-52E9-8A05FB79D743}"/>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4" name="Footer Placeholder 3">
            <a:extLst>
              <a:ext uri="{FF2B5EF4-FFF2-40B4-BE49-F238E27FC236}">
                <a16:creationId xmlns:a16="http://schemas.microsoft.com/office/drawing/2014/main" id="{D3571256-8080-A1FB-A825-2B5C3E2DADF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7EF4371-0E71-F0A6-84E0-99702FC9C0EB}"/>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1281599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705A94-F6EC-124B-E001-B43936ADB19F}"/>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3" name="Footer Placeholder 2">
            <a:extLst>
              <a:ext uri="{FF2B5EF4-FFF2-40B4-BE49-F238E27FC236}">
                <a16:creationId xmlns:a16="http://schemas.microsoft.com/office/drawing/2014/main" id="{7F349828-334E-55AF-98E9-9ED99FF8ECA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BE82E2C-4C79-377A-D61C-0724BDE86E95}"/>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2087126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29FBB-5EF8-360F-7305-471E5D79C4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EE46F0B-4C9B-20E1-D599-DC5EF59CAD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6CC73EB-EFB0-7E67-CFEB-EE8165DC8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4FEBDB-8523-706A-C802-569FD6CDAF78}"/>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6" name="Footer Placeholder 5">
            <a:extLst>
              <a:ext uri="{FF2B5EF4-FFF2-40B4-BE49-F238E27FC236}">
                <a16:creationId xmlns:a16="http://schemas.microsoft.com/office/drawing/2014/main" id="{A6ED0F81-D5C1-10FD-3165-436C303D4B8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9B888C9-0B9C-FF3D-F75C-F936552CC6CD}"/>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1006470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CFB6-6826-8132-E04E-D2CFBE2A2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94D3703-28C3-AAEB-3A7D-19D11A6D86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701A531-CA82-2C0C-34E5-691379298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08B64-93BC-BE62-45C0-375F59982A1E}"/>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6" name="Footer Placeholder 5">
            <a:extLst>
              <a:ext uri="{FF2B5EF4-FFF2-40B4-BE49-F238E27FC236}">
                <a16:creationId xmlns:a16="http://schemas.microsoft.com/office/drawing/2014/main" id="{324520A0-DD3A-B873-D84D-3BD0FB9EF8C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0CBEC1F-96D7-0994-2E5C-CB23DAAE0088}"/>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1927776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4B7C0-D8CC-8DA1-27CC-4751B43197C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32890A2-9D61-B3B1-CF6A-6903EAF9CD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4E81BD-1017-5ACE-5019-8D5E684CB336}"/>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5" name="Footer Placeholder 4">
            <a:extLst>
              <a:ext uri="{FF2B5EF4-FFF2-40B4-BE49-F238E27FC236}">
                <a16:creationId xmlns:a16="http://schemas.microsoft.com/office/drawing/2014/main" id="{C08EA17F-3051-5AD8-BEF1-0919F713D34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1137B9-61A6-D74A-77F3-33D00D6479C9}"/>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1864487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4F7F00-9572-3E51-A636-0A3C2535E8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DCEA76A-FF73-641C-91A1-DA6207650F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96B9B82-A47A-63D6-A12B-674D6E3C4A4E}"/>
              </a:ext>
            </a:extLst>
          </p:cNvPr>
          <p:cNvSpPr>
            <a:spLocks noGrp="1"/>
          </p:cNvSpPr>
          <p:nvPr>
            <p:ph type="dt" sz="half" idx="10"/>
          </p:nvPr>
        </p:nvSpPr>
        <p:spPr/>
        <p:txBody>
          <a:bodyPr/>
          <a:lstStyle/>
          <a:p>
            <a:fld id="{45920800-DE72-437C-B070-E6AB9FC9D6CB}" type="datetimeFigureOut">
              <a:rPr lang="en-IN" smtClean="0"/>
              <a:t>10-06-2024</a:t>
            </a:fld>
            <a:endParaRPr lang="en-IN"/>
          </a:p>
        </p:txBody>
      </p:sp>
      <p:sp>
        <p:nvSpPr>
          <p:cNvPr id="5" name="Footer Placeholder 4">
            <a:extLst>
              <a:ext uri="{FF2B5EF4-FFF2-40B4-BE49-F238E27FC236}">
                <a16:creationId xmlns:a16="http://schemas.microsoft.com/office/drawing/2014/main" id="{9251C88A-55B4-A9D4-70A3-2A9422C7D9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526C951-6E3B-044A-5C52-B20B9B4B02A4}"/>
              </a:ext>
            </a:extLst>
          </p:cNvPr>
          <p:cNvSpPr>
            <a:spLocks noGrp="1"/>
          </p:cNvSpPr>
          <p:nvPr>
            <p:ph type="sldNum" sz="quarter" idx="12"/>
          </p:nvPr>
        </p:nvSpPr>
        <p:spPr/>
        <p:txBody>
          <a:bodyPr/>
          <a:lstStyle/>
          <a:p>
            <a:fld id="{C2A34562-42B3-44B7-9942-ADD7AE4290D6}" type="slidenum">
              <a:rPr lang="en-IN" smtClean="0"/>
              <a:t>‹#›</a:t>
            </a:fld>
            <a:endParaRPr lang="en-IN"/>
          </a:p>
        </p:txBody>
      </p:sp>
    </p:spTree>
    <p:extLst>
      <p:ext uri="{BB962C8B-B14F-4D97-AF65-F5344CB8AC3E}">
        <p14:creationId xmlns:p14="http://schemas.microsoft.com/office/powerpoint/2010/main" val="2158108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A6BEF6-69D0-F71D-E7BE-1920E3148E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BEBEEC8-B1A5-BAC6-87DF-B1B5D25521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9CDA10-D0DF-9FF2-0BAB-B38BD0F8CF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20800-DE72-437C-B070-E6AB9FC9D6CB}" type="datetimeFigureOut">
              <a:rPr lang="en-IN" smtClean="0"/>
              <a:t>10-06-2024</a:t>
            </a:fld>
            <a:endParaRPr lang="en-IN"/>
          </a:p>
        </p:txBody>
      </p:sp>
      <p:sp>
        <p:nvSpPr>
          <p:cNvPr id="5" name="Footer Placeholder 4">
            <a:extLst>
              <a:ext uri="{FF2B5EF4-FFF2-40B4-BE49-F238E27FC236}">
                <a16:creationId xmlns:a16="http://schemas.microsoft.com/office/drawing/2014/main" id="{A5FA7550-86B2-0814-405B-583E37F9D1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2F9D6EA-2532-1281-F87D-1F744F7CA8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A34562-42B3-44B7-9942-ADD7AE4290D6}" type="slidenum">
              <a:rPr lang="en-IN" smtClean="0"/>
              <a:t>‹#›</a:t>
            </a:fld>
            <a:endParaRPr lang="en-IN"/>
          </a:p>
        </p:txBody>
      </p:sp>
    </p:spTree>
    <p:extLst>
      <p:ext uri="{BB962C8B-B14F-4D97-AF65-F5344CB8AC3E}">
        <p14:creationId xmlns:p14="http://schemas.microsoft.com/office/powerpoint/2010/main" val="600880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44AD26-7990-AB46-1238-55862433F412}"/>
              </a:ext>
            </a:extLst>
          </p:cNvPr>
          <p:cNvSpPr txBox="1"/>
          <p:nvPr/>
        </p:nvSpPr>
        <p:spPr>
          <a:xfrm>
            <a:off x="1725705" y="2330823"/>
            <a:ext cx="8771965" cy="2246769"/>
          </a:xfrm>
          <a:prstGeom prst="rect">
            <a:avLst/>
          </a:prstGeom>
          <a:noFill/>
        </p:spPr>
        <p:txBody>
          <a:bodyPr wrap="square" rtlCol="0">
            <a:spAutoFit/>
          </a:bodyPr>
          <a:lstStyle/>
          <a:p>
            <a:pPr algn="ctr"/>
            <a:r>
              <a:rPr lang="en-US" sz="2000" kern="0" dirty="0">
                <a:effectLst/>
                <a:latin typeface="Verdana" panose="020B0604030504040204" pitchFamily="34" charset="0"/>
                <a:ea typeface="Times New Roman" panose="02020603050405020304" pitchFamily="18" charset="0"/>
                <a:cs typeface="Times New Roman" panose="02020603050405020304" pitchFamily="18" charset="0"/>
              </a:rPr>
              <a:t>This is a Presentation for finance, commercial and accounts responsibilities which contains 7 slides considering all the jobs involved in financial functions of the company. Each slide will explain the jobs involve in a particular function of the Finance. </a:t>
            </a:r>
            <a:r>
              <a:rPr lang="en-US" sz="2000" kern="0" dirty="0">
                <a:latin typeface="Verdana" panose="020B0604030504040204" pitchFamily="34" charset="0"/>
                <a:ea typeface="Times New Roman" panose="02020603050405020304" pitchFamily="18" charset="0"/>
                <a:cs typeface="Times New Roman" panose="02020603050405020304" pitchFamily="18" charset="0"/>
              </a:rPr>
              <a:t>The  companies whether Big or small, the work will be conducted in the same way and the compliances are the same.</a:t>
            </a:r>
            <a:r>
              <a:rPr lang="en-US" sz="2000" kern="0" dirty="0">
                <a:effectLst/>
                <a:latin typeface="Verdana" panose="020B0604030504040204" pitchFamily="34" charset="0"/>
                <a:ea typeface="Times New Roman" panose="02020603050405020304" pitchFamily="18" charset="0"/>
                <a:cs typeface="Times New Roman" panose="02020603050405020304" pitchFamily="18" charset="0"/>
              </a:rPr>
              <a:t> </a:t>
            </a:r>
          </a:p>
          <a:p>
            <a:pPr algn="ctr"/>
            <a:endParaRPr lang="en-IN" sz="2000" dirty="0"/>
          </a:p>
        </p:txBody>
      </p:sp>
      <p:sp>
        <p:nvSpPr>
          <p:cNvPr id="6" name="TextBox 5">
            <a:extLst>
              <a:ext uri="{FF2B5EF4-FFF2-40B4-BE49-F238E27FC236}">
                <a16:creationId xmlns:a16="http://schemas.microsoft.com/office/drawing/2014/main" id="{9BD7EABC-D926-387A-F13B-BDFF728F26D9}"/>
              </a:ext>
            </a:extLst>
          </p:cNvPr>
          <p:cNvSpPr txBox="1"/>
          <p:nvPr/>
        </p:nvSpPr>
        <p:spPr>
          <a:xfrm>
            <a:off x="9726706" y="5593086"/>
            <a:ext cx="1981200" cy="553998"/>
          </a:xfrm>
          <a:prstGeom prst="rect">
            <a:avLst/>
          </a:prstGeom>
          <a:noFill/>
        </p:spPr>
        <p:txBody>
          <a:bodyPr wrap="square">
            <a:spAutoFit/>
          </a:bodyPr>
          <a:lstStyle/>
          <a:p>
            <a:r>
              <a:rPr lang="en-US" sz="3000" b="1" kern="0" dirty="0">
                <a:latin typeface="Verdana" panose="020B0604030504040204" pitchFamily="34" charset="0"/>
                <a:cs typeface="Times New Roman" panose="02020603050405020304" pitchFamily="18" charset="0"/>
              </a:rPr>
              <a:t>HC JAIN</a:t>
            </a:r>
            <a:endParaRPr lang="en-IN" sz="3000" b="1" dirty="0"/>
          </a:p>
        </p:txBody>
      </p:sp>
    </p:spTree>
    <p:extLst>
      <p:ext uri="{BB962C8B-B14F-4D97-AF65-F5344CB8AC3E}">
        <p14:creationId xmlns:p14="http://schemas.microsoft.com/office/powerpoint/2010/main" val="1074158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0FB265-D736-1151-4F42-A74A6AB6258D}"/>
              </a:ext>
            </a:extLst>
          </p:cNvPr>
          <p:cNvSpPr txBox="1"/>
          <p:nvPr/>
        </p:nvSpPr>
        <p:spPr>
          <a:xfrm>
            <a:off x="748223" y="80682"/>
            <a:ext cx="10695557" cy="1323439"/>
          </a:xfrm>
          <a:prstGeom prst="rect">
            <a:avLst/>
          </a:prstGeom>
          <a:noFill/>
        </p:spPr>
        <p:txBody>
          <a:bodyPr wrap="none" rtlCol="0">
            <a:spAutoFit/>
          </a:bodyPr>
          <a:lstStyle/>
          <a:p>
            <a:pPr algn="ctr"/>
            <a:r>
              <a:rPr lang="en-US" sz="4000" b="1" u="sng" dirty="0">
                <a:effectLst/>
                <a:latin typeface="Verdana" panose="020B0604030504040204" pitchFamily="34" charset="0"/>
                <a:ea typeface="Times New Roman" panose="02020603050405020304" pitchFamily="18" charset="0"/>
              </a:rPr>
              <a:t>General accounting, Billing, Finance </a:t>
            </a:r>
          </a:p>
          <a:p>
            <a:pPr algn="ctr"/>
            <a:r>
              <a:rPr lang="en-US" sz="4000" b="1" u="sng" dirty="0">
                <a:effectLst/>
                <a:latin typeface="Verdana" panose="020B0604030504040204" pitchFamily="34" charset="0"/>
                <a:ea typeface="Times New Roman" panose="02020603050405020304" pitchFamily="18" charset="0"/>
              </a:rPr>
              <a:t>&amp; Accounts responsibility</a:t>
            </a:r>
            <a:endParaRPr lang="en-IN" sz="4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3D1C26D4-59A3-8F0C-8580-8D01FDAB1A94}"/>
              </a:ext>
            </a:extLst>
          </p:cNvPr>
          <p:cNvSpPr txBox="1"/>
          <p:nvPr/>
        </p:nvSpPr>
        <p:spPr>
          <a:xfrm>
            <a:off x="188231" y="1361548"/>
            <a:ext cx="11815538" cy="5493812"/>
          </a:xfrm>
          <a:prstGeom prst="rect">
            <a:avLst/>
          </a:prstGeom>
          <a:noFill/>
        </p:spPr>
        <p:txBody>
          <a:bodyPr wrap="square" rtlCol="0">
            <a:spAutoFit/>
          </a:bodyPr>
          <a:lstStyle/>
          <a:p>
            <a:pPr marL="285750" lvl="0" indent="-285750" algn="just">
              <a:buFont typeface="Wingdings" panose="05000000000000000000" pitchFamily="2" charset="2"/>
              <a:buChar char="Ø"/>
            </a:pPr>
            <a:r>
              <a:rPr lang="en-US" sz="2700" dirty="0">
                <a:effectLst/>
                <a:latin typeface="Verdana" panose="020B0604030504040204" pitchFamily="34" charset="0"/>
                <a:ea typeface="Times New Roman" panose="02020603050405020304" pitchFamily="18" charset="0"/>
              </a:rPr>
              <a:t>Clients e-invoices to be raised in Tally basis on the PO received from the client and to check in the GST portal of the accuracy of the Invoice details.</a:t>
            </a:r>
            <a:endParaRPr lang="en-IN" sz="2700" dirty="0">
              <a:effectLst/>
              <a:latin typeface="Times New Roman" panose="02020603050405020304" pitchFamily="18" charset="0"/>
              <a:ea typeface="Times New Roman" panose="02020603050405020304" pitchFamily="18" charset="0"/>
            </a:endParaRPr>
          </a:p>
          <a:p>
            <a:pPr marL="285750" lvl="0" indent="-285750" algn="just">
              <a:buFont typeface="Wingdings" panose="05000000000000000000" pitchFamily="2" charset="2"/>
              <a:buChar char="Ø"/>
            </a:pPr>
            <a:r>
              <a:rPr lang="en-US" sz="2700" dirty="0">
                <a:effectLst/>
                <a:latin typeface="Verdana" panose="020B0604030504040204" pitchFamily="34" charset="0"/>
                <a:ea typeface="Times New Roman" panose="02020603050405020304" pitchFamily="18" charset="0"/>
              </a:rPr>
              <a:t>Timely collections from the client and strict credit monitoring to avoid any bad debts. To review client aging analyses strictly on weekly basis.</a:t>
            </a:r>
            <a:endParaRPr lang="en-IN" sz="2700" dirty="0">
              <a:effectLst/>
              <a:latin typeface="Times New Roman" panose="02020603050405020304" pitchFamily="18" charset="0"/>
              <a:ea typeface="Times New Roman" panose="02020603050405020304" pitchFamily="18" charset="0"/>
            </a:endParaRPr>
          </a:p>
          <a:p>
            <a:pPr marL="285750" lvl="0" indent="-285750" algn="just">
              <a:buFont typeface="Wingdings" panose="05000000000000000000" pitchFamily="2" charset="2"/>
              <a:buChar char="Ø"/>
            </a:pPr>
            <a:r>
              <a:rPr lang="en-US" sz="2700" dirty="0">
                <a:effectLst/>
                <a:latin typeface="Verdana" panose="020B0604030504040204" pitchFamily="34" charset="0"/>
                <a:ea typeface="Times New Roman" panose="02020603050405020304" pitchFamily="18" charset="0"/>
              </a:rPr>
              <a:t>To keep proper track of client Billable cost to control revenue leakage. </a:t>
            </a:r>
            <a:endParaRPr lang="en-IN" sz="2700" dirty="0">
              <a:effectLst/>
              <a:latin typeface="Times New Roman" panose="02020603050405020304" pitchFamily="18" charset="0"/>
              <a:ea typeface="Times New Roman" panose="02020603050405020304" pitchFamily="18" charset="0"/>
            </a:endParaRPr>
          </a:p>
          <a:p>
            <a:pPr marL="285750" indent="-285750">
              <a:buFont typeface="Wingdings" panose="05000000000000000000" pitchFamily="2" charset="2"/>
              <a:buChar char="Ø"/>
            </a:pPr>
            <a:r>
              <a:rPr lang="en-US" sz="2700" kern="0" dirty="0">
                <a:effectLst/>
                <a:latin typeface="Verdana" panose="020B0604030504040204" pitchFamily="34" charset="0"/>
                <a:ea typeface="Times New Roman" panose="02020603050405020304" pitchFamily="18" charset="0"/>
                <a:cs typeface="Times New Roman" panose="02020603050405020304" pitchFamily="18" charset="0"/>
              </a:rPr>
              <a:t>The provision for Vendor cost to be provided as Purchase in the books at the time of raising sales Invoice so that profit can be ascertained at any point of time by the management.</a:t>
            </a:r>
          </a:p>
          <a:p>
            <a:pPr marL="342900" lvl="0" indent="-342900" algn="just">
              <a:buFont typeface="Wingdings" panose="05000000000000000000" pitchFamily="2" charset="2"/>
              <a:buChar char=""/>
            </a:pPr>
            <a:r>
              <a:rPr lang="en-US" sz="2700" dirty="0">
                <a:effectLst/>
                <a:latin typeface="Verdana" panose="020B0604030504040204" pitchFamily="34" charset="0"/>
                <a:ea typeface="Times New Roman" panose="02020603050405020304" pitchFamily="18" charset="0"/>
              </a:rPr>
              <a:t>Actual Vendors Invoices to be booked in the books and provision for purchase to be reversed in the books.  </a:t>
            </a:r>
            <a:endParaRPr lang="en-IN" sz="27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79503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9858789-D22A-0E6F-72F6-F5A2E1987E2A}"/>
              </a:ext>
            </a:extLst>
          </p:cNvPr>
          <p:cNvSpPr txBox="1"/>
          <p:nvPr/>
        </p:nvSpPr>
        <p:spPr>
          <a:xfrm>
            <a:off x="143434" y="260501"/>
            <a:ext cx="11851341" cy="6555641"/>
          </a:xfrm>
          <a:prstGeom prst="rect">
            <a:avLst/>
          </a:prstGeom>
          <a:noFill/>
        </p:spPr>
        <p:txBody>
          <a:bodyPr wrap="square">
            <a:spAutoFit/>
          </a:bodyPr>
          <a:lstStyle/>
          <a:p>
            <a:pPr marL="342900" lvl="0" indent="-342900" algn="just">
              <a:buFont typeface="Wingdings" panose="05000000000000000000" pitchFamily="2" charset="2"/>
              <a:buChar char=""/>
            </a:pPr>
            <a:r>
              <a:rPr lang="en-US" sz="3000" dirty="0">
                <a:effectLst/>
                <a:latin typeface="Verdana" panose="020B0604030504040204" pitchFamily="34" charset="0"/>
                <a:ea typeface="Times New Roman" panose="02020603050405020304" pitchFamily="18" charset="0"/>
              </a:rPr>
              <a:t>Accounting of the payment received from the client and payment made to the vendors in the books.</a:t>
            </a:r>
          </a:p>
          <a:p>
            <a:pPr marL="342900" lvl="0" indent="-342900" algn="just">
              <a:buFont typeface="Wingdings" panose="05000000000000000000" pitchFamily="2" charset="2"/>
              <a:buChar char=""/>
            </a:pPr>
            <a:r>
              <a:rPr lang="en-US" sz="3000" dirty="0">
                <a:effectLst/>
                <a:latin typeface="Verdana" panose="020B0604030504040204" pitchFamily="34" charset="0"/>
                <a:ea typeface="Times New Roman" panose="02020603050405020304" pitchFamily="18" charset="0"/>
              </a:rPr>
              <a:t>Accounting of Overhead expenses including rents etc., employees claims, Admin expenses and Cash vouchers in the books.</a:t>
            </a:r>
            <a:endParaRPr lang="en-IN" sz="30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3000" dirty="0">
                <a:effectLst/>
                <a:latin typeface="Verdana" panose="020B0604030504040204" pitchFamily="34" charset="0"/>
                <a:ea typeface="Times New Roman" panose="02020603050405020304" pitchFamily="18" charset="0"/>
              </a:rPr>
              <a:t>Reconciliation of all bank account.</a:t>
            </a:r>
            <a:endParaRPr lang="en-IN" sz="30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3000" dirty="0">
                <a:effectLst/>
                <a:latin typeface="Verdana" panose="020B0604030504040204" pitchFamily="34" charset="0"/>
                <a:ea typeface="Times New Roman" panose="02020603050405020304" pitchFamily="18" charset="0"/>
              </a:rPr>
              <a:t>Correspondence with Vendors, clients, Bank or any other organization for account reconciliation OR any dispute.</a:t>
            </a:r>
            <a:endParaRPr lang="en-IN" sz="30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3000" dirty="0">
                <a:effectLst/>
                <a:latin typeface="Verdana" panose="020B0604030504040204" pitchFamily="34" charset="0"/>
                <a:ea typeface="Times New Roman" panose="02020603050405020304" pitchFamily="18" charset="0"/>
              </a:rPr>
              <a:t>Cost Saving initiative - Procurement for any purchasing like landlord for rental property, Mediclaim policy, any other vendors or with any client. </a:t>
            </a:r>
          </a:p>
          <a:p>
            <a:pPr marL="342900" lvl="0" indent="-342900" algn="just">
              <a:buFont typeface="Wingdings" panose="05000000000000000000" pitchFamily="2" charset="2"/>
              <a:buChar char=""/>
            </a:pPr>
            <a:r>
              <a:rPr lang="en-US" sz="3000" dirty="0">
                <a:latin typeface="Verdana" panose="020B0604030504040204" pitchFamily="34" charset="0"/>
                <a:ea typeface="Times New Roman" panose="02020603050405020304" pitchFamily="18" charset="0"/>
              </a:rPr>
              <a:t>To interact with the INS and IBF vendors and to take initiative in case there is any dispute between the INS &amp; IBF vendors and the client.</a:t>
            </a:r>
            <a:r>
              <a:rPr lang="en-US" sz="3000" dirty="0">
                <a:effectLst/>
                <a:latin typeface="Verdana" panose="020B0604030504040204" pitchFamily="34" charset="0"/>
                <a:ea typeface="Times New Roman" panose="02020603050405020304" pitchFamily="18" charset="0"/>
              </a:rPr>
              <a:t> </a:t>
            </a:r>
            <a:endParaRPr lang="en-IN" sz="3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36273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512703-DA4B-2DFD-88EE-17C590ABDE21}"/>
              </a:ext>
            </a:extLst>
          </p:cNvPr>
          <p:cNvSpPr txBox="1"/>
          <p:nvPr/>
        </p:nvSpPr>
        <p:spPr>
          <a:xfrm>
            <a:off x="233992" y="80683"/>
            <a:ext cx="8204490" cy="1061829"/>
          </a:xfrm>
          <a:prstGeom prst="rect">
            <a:avLst/>
          </a:prstGeom>
          <a:noFill/>
        </p:spPr>
        <p:txBody>
          <a:bodyPr wrap="none" rtlCol="0">
            <a:spAutoFit/>
          </a:bodyPr>
          <a:lstStyle/>
          <a:p>
            <a:r>
              <a:rPr lang="en-US" sz="4500" b="1" u="sng" dirty="0">
                <a:effectLst/>
                <a:latin typeface="Verdana" panose="020B0604030504040204" pitchFamily="34" charset="0"/>
                <a:ea typeface="Times New Roman" panose="02020603050405020304" pitchFamily="18" charset="0"/>
              </a:rPr>
              <a:t>Taxation (GST and TDS):</a:t>
            </a:r>
            <a:endParaRPr lang="en-IN" sz="4500" dirty="0">
              <a:effectLst/>
              <a:latin typeface="Times New Roman" panose="02020603050405020304" pitchFamily="18" charset="0"/>
              <a:ea typeface="Times New Roman" panose="02020603050405020304" pitchFamily="18" charset="0"/>
            </a:endParaRPr>
          </a:p>
          <a:p>
            <a:endParaRPr lang="en-IN" dirty="0"/>
          </a:p>
        </p:txBody>
      </p:sp>
      <p:sp>
        <p:nvSpPr>
          <p:cNvPr id="3" name="TextBox 2">
            <a:extLst>
              <a:ext uri="{FF2B5EF4-FFF2-40B4-BE49-F238E27FC236}">
                <a16:creationId xmlns:a16="http://schemas.microsoft.com/office/drawing/2014/main" id="{B7086A90-D524-B864-BDD6-C8C88AFA94C4}"/>
              </a:ext>
            </a:extLst>
          </p:cNvPr>
          <p:cNvSpPr txBox="1"/>
          <p:nvPr/>
        </p:nvSpPr>
        <p:spPr>
          <a:xfrm>
            <a:off x="184231" y="918350"/>
            <a:ext cx="11805608" cy="6340197"/>
          </a:xfrm>
          <a:prstGeom prst="rect">
            <a:avLst/>
          </a:prstGeom>
          <a:noFill/>
        </p:spPr>
        <p:txBody>
          <a:bodyPr wrap="square" rtlCol="0">
            <a:spAutoFit/>
          </a:bodyPr>
          <a:lstStyle/>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Monthly deposit of TDS and submission of quarterly return.</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To apply and issue for lower TDS deduction certificate.</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Monthly submission of GSTR-1 (detail of sales)</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Monthly submission of GSTR-3B (GST payable taking input in the account)</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Quarterly and Annual return of GST.</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To apply for new GST certificate.</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Reply and to solve all demand and notices from the department.</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Issue of Form 16 (Salary) annually.</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Issue of Form 16A (other than salary) quarterly.</a:t>
            </a:r>
          </a:p>
          <a:p>
            <a:pPr marL="342900" lvl="0" indent="-342900" algn="just">
              <a:buFont typeface="Wingdings" panose="05000000000000000000" pitchFamily="2" charset="2"/>
              <a:buChar char=""/>
            </a:pPr>
            <a:r>
              <a:rPr lang="en-US" sz="2900" dirty="0">
                <a:latin typeface="Verdana" panose="020B0604030504040204" pitchFamily="34" charset="0"/>
                <a:ea typeface="Times New Roman" panose="02020603050405020304" pitchFamily="18" charset="0"/>
              </a:rPr>
              <a:t>Income Tax return of the company and the Directors.</a:t>
            </a:r>
            <a:endParaRPr lang="en-US" sz="2900" dirty="0">
              <a:effectLst/>
              <a:latin typeface="Verdana" panose="020B0604030504040204" pitchFamily="34" charset="0"/>
              <a:ea typeface="Times New Roman" panose="02020603050405020304" pitchFamily="18" charset="0"/>
            </a:endParaRPr>
          </a:p>
          <a:p>
            <a:pPr marL="342900" lvl="0" indent="-342900" algn="just">
              <a:buFont typeface="Wingdings" panose="05000000000000000000" pitchFamily="2" charset="2"/>
              <a:buChar char=""/>
            </a:pPr>
            <a:r>
              <a:rPr lang="en-IN" sz="2900" dirty="0">
                <a:latin typeface="Verdana" panose="020B0604030504040204" pitchFamily="34" charset="0"/>
              </a:rPr>
              <a:t>ROC documents to be submitted on the ROC portal.</a:t>
            </a:r>
          </a:p>
          <a:p>
            <a:endParaRPr lang="en-IN" sz="2900" dirty="0"/>
          </a:p>
        </p:txBody>
      </p:sp>
    </p:spTree>
    <p:extLst>
      <p:ext uri="{BB962C8B-B14F-4D97-AF65-F5344CB8AC3E}">
        <p14:creationId xmlns:p14="http://schemas.microsoft.com/office/powerpoint/2010/main" val="605801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BBCBF6-8692-46C5-D2B0-90BE58A0EE83}"/>
              </a:ext>
            </a:extLst>
          </p:cNvPr>
          <p:cNvSpPr txBox="1"/>
          <p:nvPr/>
        </p:nvSpPr>
        <p:spPr>
          <a:xfrm>
            <a:off x="169406" y="80682"/>
            <a:ext cx="1351652" cy="784830"/>
          </a:xfrm>
          <a:prstGeom prst="rect">
            <a:avLst/>
          </a:prstGeom>
          <a:noFill/>
        </p:spPr>
        <p:txBody>
          <a:bodyPr wrap="none" rtlCol="0">
            <a:spAutoFit/>
          </a:bodyPr>
          <a:lstStyle/>
          <a:p>
            <a:r>
              <a:rPr lang="en-US" sz="4500" b="1" u="sng" dirty="0">
                <a:effectLst/>
                <a:latin typeface="Verdana" panose="020B0604030504040204" pitchFamily="34" charset="0"/>
                <a:ea typeface="Times New Roman" panose="02020603050405020304" pitchFamily="18" charset="0"/>
              </a:rPr>
              <a:t>HR:</a:t>
            </a:r>
            <a:endParaRPr lang="en-IN" sz="45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9D5C9C9A-AEBF-B89B-970D-2986085F8340}"/>
              </a:ext>
            </a:extLst>
          </p:cNvPr>
          <p:cNvSpPr txBox="1"/>
          <p:nvPr/>
        </p:nvSpPr>
        <p:spPr>
          <a:xfrm>
            <a:off x="169406" y="865512"/>
            <a:ext cx="11853188" cy="5693866"/>
          </a:xfrm>
          <a:prstGeom prst="rect">
            <a:avLst/>
          </a:prstGeom>
          <a:noFill/>
        </p:spPr>
        <p:txBody>
          <a:bodyPr wrap="square" rtlCol="0">
            <a:spAutoFit/>
          </a:bodyPr>
          <a:lstStyle/>
          <a:p>
            <a:pPr marL="342900" lvl="0" indent="-342900" algn="just">
              <a:buFont typeface="Wingdings" panose="05000000000000000000" pitchFamily="2" charset="2"/>
              <a:buChar char=""/>
            </a:pPr>
            <a:r>
              <a:rPr lang="en-US" sz="2800" dirty="0">
                <a:effectLst/>
                <a:latin typeface="Verdana" panose="020B0604030504040204" pitchFamily="34" charset="0"/>
                <a:ea typeface="Times New Roman" panose="02020603050405020304" pitchFamily="18" charset="0"/>
              </a:rPr>
              <a:t>Control over the declaration for Investment for Tax saving to be filled by all employees in the beginning of the financial year. </a:t>
            </a:r>
            <a:endParaRPr lang="en-IN" sz="28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800" dirty="0">
                <a:effectLst/>
                <a:latin typeface="Verdana" panose="020B0604030504040204" pitchFamily="34" charset="0"/>
                <a:ea typeface="Times New Roman" panose="02020603050405020304" pitchFamily="18" charset="0"/>
              </a:rPr>
              <a:t>Working of Tax of all employee’s basis on declaration submitted by them.</a:t>
            </a:r>
            <a:endParaRPr lang="en-IN" sz="28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800" dirty="0">
                <a:effectLst/>
                <a:latin typeface="Verdana" panose="020B0604030504040204" pitchFamily="34" charset="0"/>
                <a:ea typeface="Times New Roman" panose="02020603050405020304" pitchFamily="18" charset="0"/>
              </a:rPr>
              <a:t>Processing of salaries and Issue of Salary slips of all employees. Controllin</a:t>
            </a:r>
            <a:r>
              <a:rPr lang="en-US" sz="2800" dirty="0">
                <a:latin typeface="Verdana" panose="020B0604030504040204" pitchFamily="34" charset="0"/>
                <a:ea typeface="Times New Roman" panose="02020603050405020304" pitchFamily="18" charset="0"/>
              </a:rPr>
              <a:t>g of attendance of </a:t>
            </a:r>
            <a:r>
              <a:rPr lang="en-US" sz="2800">
                <a:latin typeface="Verdana" panose="020B0604030504040204" pitchFamily="34" charset="0"/>
                <a:ea typeface="Times New Roman" panose="02020603050405020304" pitchFamily="18" charset="0"/>
              </a:rPr>
              <a:t>the employees.</a:t>
            </a:r>
            <a:endParaRPr lang="en-IN" sz="28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800" dirty="0">
                <a:effectLst/>
                <a:latin typeface="Verdana" panose="020B0604030504040204" pitchFamily="34" charset="0"/>
                <a:ea typeface="Times New Roman" panose="02020603050405020304" pitchFamily="18" charset="0"/>
              </a:rPr>
              <a:t>Monthly deposit of Provident Fund and submit of Challan on the PF portal.</a:t>
            </a:r>
            <a:endParaRPr lang="en-IN" sz="28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800" dirty="0">
                <a:effectLst/>
                <a:latin typeface="Verdana" panose="020B0604030504040204" pitchFamily="34" charset="0"/>
                <a:ea typeface="Times New Roman" panose="02020603050405020304" pitchFamily="18" charset="0"/>
              </a:rPr>
              <a:t>Issue of the offer letter and the appointment letter of the employees.</a:t>
            </a:r>
            <a:endParaRPr lang="en-IN" sz="28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800" dirty="0">
                <a:effectLst/>
                <a:latin typeface="Verdana" panose="020B0604030504040204" pitchFamily="34" charset="0"/>
                <a:ea typeface="Times New Roman" panose="02020603050405020304" pitchFamily="18" charset="0"/>
              </a:rPr>
              <a:t>To initiate opening salary account of all new employees and conversion of </a:t>
            </a:r>
            <a:r>
              <a:rPr lang="en-US" sz="2800" dirty="0">
                <a:latin typeface="Verdana" panose="020B0604030504040204" pitchFamily="34" charset="0"/>
                <a:ea typeface="Times New Roman" panose="02020603050405020304" pitchFamily="18" charset="0"/>
              </a:rPr>
              <a:t>N</a:t>
            </a:r>
            <a:r>
              <a:rPr lang="en-US" sz="2800" dirty="0">
                <a:effectLst/>
                <a:latin typeface="Verdana" panose="020B0604030504040204" pitchFamily="34" charset="0"/>
                <a:ea typeface="Times New Roman" panose="02020603050405020304" pitchFamily="18" charset="0"/>
              </a:rPr>
              <a:t>on-Salary account of any employees into the salary account of the same bank.</a:t>
            </a:r>
            <a:endParaRPr lang="en-IN"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4147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20300F-1DB5-AAE4-DFD3-08D90930DD57}"/>
              </a:ext>
            </a:extLst>
          </p:cNvPr>
          <p:cNvSpPr txBox="1"/>
          <p:nvPr/>
        </p:nvSpPr>
        <p:spPr>
          <a:xfrm>
            <a:off x="125507" y="244386"/>
            <a:ext cx="11896164" cy="6340197"/>
          </a:xfrm>
          <a:prstGeom prst="rect">
            <a:avLst/>
          </a:prstGeom>
          <a:noFill/>
        </p:spPr>
        <p:txBody>
          <a:bodyPr wrap="square">
            <a:spAutoFit/>
          </a:bodyPr>
          <a:lstStyle/>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Reimbursements will be prepared for all employees for Tax savings.</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latin typeface="Verdana" panose="020B0604030504040204" pitchFamily="34" charset="0"/>
                <a:ea typeface="Times New Roman" panose="02020603050405020304" pitchFamily="18" charset="0"/>
              </a:rPr>
              <a:t>Checking of </a:t>
            </a:r>
            <a:r>
              <a:rPr lang="en-US" sz="2900" dirty="0">
                <a:effectLst/>
                <a:latin typeface="Verdana" panose="020B0604030504040204" pitchFamily="34" charset="0"/>
                <a:ea typeface="Times New Roman" panose="02020603050405020304" pitchFamily="18" charset="0"/>
              </a:rPr>
              <a:t>LTA expenses submitted by the employees which will be processed in the salary.</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Supervision over submission of Actual proofs as per the declaration submitted by the employees for tax saving.</a:t>
            </a: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Preparing HR policies and to make changes time to time in the policies and to implement the policies for employee’s claims.</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Renewal of Mediclaim policies and to inform insurance company for any addition or removal of employees and to get monthly statement of account from the Insurance company showing balance as on date. </a:t>
            </a:r>
            <a:endParaRPr lang="en-IN" sz="29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900" dirty="0">
                <a:effectLst/>
                <a:latin typeface="Verdana" panose="020B0604030504040204" pitchFamily="34" charset="0"/>
                <a:ea typeface="Times New Roman" panose="02020603050405020304" pitchFamily="18" charset="0"/>
              </a:rPr>
              <a:t>Resolution of all queries raised by the employees.</a:t>
            </a:r>
            <a:endParaRPr lang="en-IN" sz="29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18141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DFB099-4AB1-3280-A0ED-5F9537B2D36D}"/>
              </a:ext>
            </a:extLst>
          </p:cNvPr>
          <p:cNvSpPr txBox="1"/>
          <p:nvPr/>
        </p:nvSpPr>
        <p:spPr>
          <a:xfrm>
            <a:off x="116095" y="277904"/>
            <a:ext cx="11959810" cy="6170920"/>
          </a:xfrm>
          <a:prstGeom prst="rect">
            <a:avLst/>
          </a:prstGeom>
          <a:noFill/>
        </p:spPr>
        <p:txBody>
          <a:bodyPr wrap="square" rtlCol="0">
            <a:spAutoFit/>
          </a:bodyPr>
          <a:lstStyle/>
          <a:p>
            <a:r>
              <a:rPr lang="en-US" sz="3500" b="1" u="sng" dirty="0">
                <a:effectLst/>
                <a:latin typeface="Verdana" panose="020B0604030504040204" pitchFamily="34" charset="0"/>
                <a:ea typeface="Times New Roman" panose="02020603050405020304" pitchFamily="18" charset="0"/>
              </a:rPr>
              <a:t>MIS:</a:t>
            </a:r>
          </a:p>
          <a:p>
            <a:endParaRPr lang="en-US" b="1" u="sng" dirty="0">
              <a:effectLst/>
              <a:latin typeface="Verdana" panose="020B0604030504040204" pitchFamily="34" charset="0"/>
              <a:ea typeface="Times New Roman" panose="02020603050405020304" pitchFamily="18" charset="0"/>
            </a:endParaRPr>
          </a:p>
          <a:p>
            <a:pPr marL="285750" indent="-285750">
              <a:buFont typeface="Wingdings" panose="05000000000000000000" pitchFamily="2" charset="2"/>
              <a:buChar char="Ø"/>
            </a:pPr>
            <a:r>
              <a:rPr lang="en-US" sz="2500" kern="0" dirty="0">
                <a:effectLst/>
                <a:latin typeface="Verdana" panose="020B0604030504040204" pitchFamily="34" charset="0"/>
                <a:ea typeface="Times New Roman" panose="02020603050405020304" pitchFamily="18" charset="0"/>
                <a:cs typeface="Times New Roman" panose="02020603050405020304" pitchFamily="18" charset="0"/>
              </a:rPr>
              <a:t>MIS format showing P&amp;L for the day including revenue, debtors aging, collection for the day etc. attached herewith for your reference.</a:t>
            </a:r>
          </a:p>
          <a:p>
            <a:endParaRPr lang="en-US" kern="0" dirty="0">
              <a:latin typeface="Verdana" panose="020B0604030504040204" pitchFamily="34" charset="0"/>
              <a:ea typeface="Times New Roman" panose="02020603050405020304" pitchFamily="18" charset="0"/>
              <a:cs typeface="Times New Roman" panose="02020603050405020304" pitchFamily="18" charset="0"/>
            </a:endParaRPr>
          </a:p>
          <a:p>
            <a:r>
              <a:rPr lang="en-US" sz="3500" b="1" u="sng" dirty="0">
                <a:effectLst/>
                <a:latin typeface="Verdana" panose="020B0604030504040204" pitchFamily="34" charset="0"/>
                <a:ea typeface="Times New Roman" panose="02020603050405020304" pitchFamily="18" charset="0"/>
              </a:rPr>
              <a:t>Legal:</a:t>
            </a:r>
            <a:endParaRPr lang="en-US" sz="3500" b="1" u="sng" dirty="0">
              <a:latin typeface="Verdana" panose="020B0604030504040204" pitchFamily="34" charset="0"/>
              <a:ea typeface="Times New Roman" panose="02020603050405020304" pitchFamily="18" charset="0"/>
            </a:endParaRPr>
          </a:p>
          <a:p>
            <a:pPr algn="just"/>
            <a:r>
              <a:rPr lang="en-US" sz="1800" b="1" u="none" strike="noStrike" dirty="0">
                <a:effectLst/>
                <a:latin typeface="Verdana" panose="020B0604030504040204" pitchFamily="34" charset="0"/>
                <a:ea typeface="Times New Roman" panose="02020603050405020304" pitchFamily="18" charset="0"/>
              </a:rPr>
              <a:t> </a:t>
            </a:r>
            <a:endParaRPr lang="en-IN" sz="18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All client’s agreement including NDA, MOU and Business Agreements.</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All vendors agreement including rent etc.</a:t>
            </a:r>
          </a:p>
          <a:p>
            <a:pPr marL="342900" lvl="0" indent="-342900" algn="just">
              <a:buFont typeface="Wingdings" panose="05000000000000000000" pitchFamily="2" charset="2"/>
              <a:buChar char=""/>
            </a:pPr>
            <a:r>
              <a:rPr lang="en-US" sz="2500" dirty="0">
                <a:latin typeface="Verdana" panose="020B0604030504040204" pitchFamily="34" charset="0"/>
                <a:ea typeface="Times New Roman" panose="02020603050405020304" pitchFamily="18" charset="0"/>
              </a:rPr>
              <a:t>Company Secretarial work including preparation of Board resolutions and maintaining minutes book.</a:t>
            </a:r>
            <a:endParaRPr lang="en-IN" sz="2500" dirty="0">
              <a:effectLst/>
              <a:latin typeface="Times New Roman" panose="02020603050405020304" pitchFamily="18" charset="0"/>
              <a:ea typeface="Times New Roman" panose="02020603050405020304" pitchFamily="18" charset="0"/>
            </a:endParaRPr>
          </a:p>
          <a:p>
            <a:endParaRPr lang="en-US" kern="0" dirty="0">
              <a:latin typeface="Verdana" panose="020B0604030504040204" pitchFamily="34" charset="0"/>
              <a:ea typeface="Times New Roman" panose="02020603050405020304" pitchFamily="18" charset="0"/>
              <a:cs typeface="Times New Roman" panose="02020603050405020304" pitchFamily="18" charset="0"/>
            </a:endParaRPr>
          </a:p>
          <a:p>
            <a:r>
              <a:rPr lang="en-US" sz="3500" b="1" u="sng" dirty="0">
                <a:effectLst/>
                <a:latin typeface="Verdana" panose="020B0604030504040204" pitchFamily="34" charset="0"/>
                <a:ea typeface="Times New Roman" panose="02020603050405020304" pitchFamily="18" charset="0"/>
              </a:rPr>
              <a:t>Other Jobs:</a:t>
            </a:r>
            <a:endParaRPr lang="en-IN" sz="3500" b="1" u="sng" dirty="0">
              <a:latin typeface="Times New Roman" panose="02020603050405020304" pitchFamily="18" charset="0"/>
              <a:ea typeface="Times New Roman" panose="02020603050405020304" pitchFamily="18" charset="0"/>
            </a:endParaRPr>
          </a:p>
          <a:p>
            <a:pPr algn="just"/>
            <a:endParaRPr lang="en-IN" sz="18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Administration</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IT</a:t>
            </a:r>
            <a:endParaRPr lang="en-IN" sz="25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24695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EF0B96-533A-9D34-4F3D-5EED22642663}"/>
              </a:ext>
            </a:extLst>
          </p:cNvPr>
          <p:cNvSpPr txBox="1"/>
          <p:nvPr/>
        </p:nvSpPr>
        <p:spPr>
          <a:xfrm>
            <a:off x="125505" y="135902"/>
            <a:ext cx="11905129" cy="5940088"/>
          </a:xfrm>
          <a:prstGeom prst="rect">
            <a:avLst/>
          </a:prstGeom>
          <a:noFill/>
        </p:spPr>
        <p:txBody>
          <a:bodyPr wrap="square">
            <a:spAutoFit/>
          </a:bodyPr>
          <a:lstStyle/>
          <a:p>
            <a:pPr algn="just"/>
            <a:r>
              <a:rPr lang="en-US" sz="4000" b="1" u="sng" dirty="0">
                <a:effectLst/>
                <a:latin typeface="Verdana" panose="020B0604030504040204" pitchFamily="34" charset="0"/>
                <a:ea typeface="Times New Roman" panose="02020603050405020304" pitchFamily="18" charset="0"/>
              </a:rPr>
              <a:t>Team: This is exclusively as per the business requirements.</a:t>
            </a:r>
            <a:endParaRPr lang="en-IN" sz="4000" dirty="0">
              <a:effectLst/>
              <a:latin typeface="Times New Roman" panose="02020603050405020304" pitchFamily="18" charset="0"/>
              <a:ea typeface="Times New Roman" panose="02020603050405020304" pitchFamily="18" charset="0"/>
            </a:endParaRPr>
          </a:p>
          <a:p>
            <a:pPr algn="just"/>
            <a:r>
              <a:rPr lang="en-US" sz="2500" b="1" u="none" strike="noStrike" dirty="0">
                <a:effectLst/>
                <a:latin typeface="Verdana" panose="020B0604030504040204" pitchFamily="34" charset="0"/>
                <a:ea typeface="Times New Roman" panose="02020603050405020304" pitchFamily="18" charset="0"/>
              </a:rPr>
              <a:t> </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One person for accounting.</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One person having knowledge of taxation (GST and TDS) and Finance who will check the work being done by the accountant.</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One E-billing person if required.</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One CA who will check GST and TDS work done by the team.</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HR person.</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Myself as per the requirement.</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Admin person.</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IT </a:t>
            </a:r>
            <a:r>
              <a:rPr lang="en-US" sz="2500" dirty="0">
                <a:latin typeface="Verdana" panose="020B0604030504040204" pitchFamily="34" charset="0"/>
                <a:ea typeface="Times New Roman" panose="02020603050405020304" pitchFamily="18" charset="0"/>
              </a:rPr>
              <a:t>Person.</a:t>
            </a:r>
            <a:endParaRPr lang="en-IN" sz="25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n-US" sz="2500" dirty="0">
                <a:effectLst/>
                <a:latin typeface="Verdana" panose="020B0604030504040204" pitchFamily="34" charset="0"/>
                <a:ea typeface="Times New Roman" panose="02020603050405020304" pitchFamily="18" charset="0"/>
              </a:rPr>
              <a:t>One </a:t>
            </a:r>
            <a:r>
              <a:rPr lang="en-US" sz="2500">
                <a:effectLst/>
                <a:latin typeface="Verdana" panose="020B0604030504040204" pitchFamily="34" charset="0"/>
                <a:ea typeface="Times New Roman" panose="02020603050405020304" pitchFamily="18" charset="0"/>
              </a:rPr>
              <a:t>assisstant</a:t>
            </a:r>
            <a:r>
              <a:rPr lang="en-US" sz="2500" dirty="0">
                <a:effectLst/>
                <a:latin typeface="Verdana" panose="020B0604030504040204" pitchFamily="34" charset="0"/>
                <a:ea typeface="Times New Roman" panose="02020603050405020304" pitchFamily="18" charset="0"/>
              </a:rPr>
              <a:t> to whom you can raise your issues who will assist you and your team</a:t>
            </a:r>
            <a:r>
              <a:rPr lang="en-US" sz="2500" dirty="0">
                <a:latin typeface="Verdana" panose="020B0604030504040204" pitchFamily="34" charset="0"/>
                <a:ea typeface="Times New Roman" panose="02020603050405020304" pitchFamily="18" charset="0"/>
              </a:rPr>
              <a:t>.</a:t>
            </a:r>
            <a:endParaRPr lang="en-IN" sz="25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29769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TotalTime>
  <Words>808</Words>
  <Application>Microsoft Office PowerPoint</Application>
  <PresentationFormat>Widescreen</PresentationFormat>
  <Paragraphs>65</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Calibri Light</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HC Jain</dc:creator>
  <cp:lastModifiedBy>HC Jain</cp:lastModifiedBy>
  <cp:revision>15</cp:revision>
  <dcterms:created xsi:type="dcterms:W3CDTF">2024-02-28T11:11:10Z</dcterms:created>
  <dcterms:modified xsi:type="dcterms:W3CDTF">2024-06-10T07:26:06Z</dcterms:modified>
</cp:coreProperties>
</file>